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4"/>
  </p:notesMasterIdLst>
  <p:sldIdLst>
    <p:sldId id="509" r:id="rId2"/>
    <p:sldId id="529" r:id="rId3"/>
    <p:sldId id="530" r:id="rId4"/>
    <p:sldId id="533" r:id="rId5"/>
    <p:sldId id="534" r:id="rId6"/>
    <p:sldId id="545" r:id="rId7"/>
    <p:sldId id="536" r:id="rId8"/>
    <p:sldId id="543" r:id="rId9"/>
    <p:sldId id="527" r:id="rId10"/>
    <p:sldId id="531" r:id="rId11"/>
    <p:sldId id="544" r:id="rId12"/>
    <p:sldId id="446" r:id="rId13"/>
  </p:sldIdLst>
  <p:sldSz cx="9144000" cy="6858000" type="screen4x3"/>
  <p:notesSz cx="7102475" cy="102314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162">
          <p15:clr>
            <a:srgbClr val="A4A3A4"/>
          </p15:clr>
        </p15:guide>
        <p15:guide id="4" pos="41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FF78"/>
    <a:srgbClr val="00EA6A"/>
    <a:srgbClr val="1C81B4"/>
    <a:srgbClr val="002060"/>
    <a:srgbClr val="ACDBF2"/>
    <a:srgbClr val="CC3300"/>
    <a:srgbClr val="D0D8E8"/>
    <a:srgbClr val="0000FF"/>
    <a:srgbClr val="46AEE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92362" autoAdjust="0"/>
  </p:normalViewPr>
  <p:slideViewPr>
    <p:cSldViewPr>
      <p:cViewPr>
        <p:scale>
          <a:sx n="115" d="100"/>
          <a:sy n="115" d="100"/>
        </p:scale>
        <p:origin x="-1902" y="72"/>
      </p:cViewPr>
      <p:guideLst>
        <p:guide orient="horz" pos="2160"/>
        <p:guide orient="horz" pos="1162"/>
        <p:guide pos="2880"/>
        <p:guide pos="41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Users\a_valiev\Documents\Ptero\&#1040;&#1089;&#1089;&#1086;&#1094;&#1080;&#1072;&#1094;&#1080;&#1103;\2018%20&#1076;&#1077;&#1082;&#1072;&#1073;&#1088;&#1100;\&#1044;&#1083;&#1080;&#1085;&#1099;%20&#1084;&#1072;&#1088;&#1096;&#1088;&#1091;&#1090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77450040934702E-2"/>
          <c:y val="2.5314965003888457E-2"/>
          <c:w val="0.91516606189872385"/>
          <c:h val="0.83703958819390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Лист1!$H$2</c:f>
              <c:strCache>
                <c:ptCount val="1"/>
                <c:pt idx="0">
                  <c:v>Длина полезной съемки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Лист1!$H$3:$H$18</c:f>
              <c:numCache>
                <c:formatCode>General</c:formatCode>
                <c:ptCount val="16"/>
                <c:pt idx="0">
                  <c:v>22.5</c:v>
                </c:pt>
                <c:pt idx="1">
                  <c:v>48.5</c:v>
                </c:pt>
                <c:pt idx="2">
                  <c:v>82.1</c:v>
                </c:pt>
                <c:pt idx="3">
                  <c:v>48.1</c:v>
                </c:pt>
                <c:pt idx="4" formatCode="0.0">
                  <c:v>68</c:v>
                </c:pt>
                <c:pt idx="5">
                  <c:v>43.6</c:v>
                </c:pt>
                <c:pt idx="6">
                  <c:v>74.5</c:v>
                </c:pt>
                <c:pt idx="7">
                  <c:v>89.2</c:v>
                </c:pt>
                <c:pt idx="8">
                  <c:v>108.3</c:v>
                </c:pt>
                <c:pt idx="9">
                  <c:v>102.3</c:v>
                </c:pt>
                <c:pt idx="10">
                  <c:v>108</c:v>
                </c:pt>
                <c:pt idx="11">
                  <c:v>159</c:v>
                </c:pt>
                <c:pt idx="12">
                  <c:v>27</c:v>
                </c:pt>
                <c:pt idx="13">
                  <c:v>148</c:v>
                </c:pt>
                <c:pt idx="14" formatCode="0.0">
                  <c:v>65</c:v>
                </c:pt>
                <c:pt idx="15">
                  <c:v>98.5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E1-2248-A231-0F4402D256A3}"/>
            </c:ext>
          </c:extLst>
        </c:ser>
        <c:ser>
          <c:idx val="1"/>
          <c:order val="1"/>
          <c:tx>
            <c:strRef>
              <c:f>Лист1!$I$2</c:f>
              <c:strCache>
                <c:ptCount val="1"/>
                <c:pt idx="0">
                  <c:v>Общая длина полета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Лист1!$I$3:$I$18</c:f>
              <c:numCache>
                <c:formatCode>0.0</c:formatCode>
                <c:ptCount val="16"/>
                <c:pt idx="0">
                  <c:v>250</c:v>
                </c:pt>
                <c:pt idx="1">
                  <c:v>424</c:v>
                </c:pt>
                <c:pt idx="2">
                  <c:v>287</c:v>
                </c:pt>
                <c:pt idx="3">
                  <c:v>210</c:v>
                </c:pt>
                <c:pt idx="4">
                  <c:v>258</c:v>
                </c:pt>
                <c:pt idx="5">
                  <c:v>187</c:v>
                </c:pt>
                <c:pt idx="6">
                  <c:v>391</c:v>
                </c:pt>
                <c:pt idx="7">
                  <c:v>303</c:v>
                </c:pt>
                <c:pt idx="8">
                  <c:v>366</c:v>
                </c:pt>
                <c:pt idx="9">
                  <c:v>400</c:v>
                </c:pt>
                <c:pt idx="10">
                  <c:v>292</c:v>
                </c:pt>
                <c:pt idx="11">
                  <c:v>374</c:v>
                </c:pt>
                <c:pt idx="12">
                  <c:v>78</c:v>
                </c:pt>
                <c:pt idx="13">
                  <c:v>488</c:v>
                </c:pt>
                <c:pt idx="14">
                  <c:v>210</c:v>
                </c:pt>
                <c:pt idx="15">
                  <c:v>439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E1-2248-A231-0F4402D25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795200"/>
        <c:axId val="54260224"/>
      </c:barChart>
      <c:catAx>
        <c:axId val="1757952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260224"/>
        <c:crosses val="autoZero"/>
        <c:auto val="1"/>
        <c:lblAlgn val="ctr"/>
        <c:lblOffset val="100"/>
        <c:noMultiLvlLbl val="0"/>
      </c:catAx>
      <c:valAx>
        <c:axId val="5426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79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0.07576</cdr:x>
      <cdr:y>0.68</cdr:y>
    </cdr:from>
    <cdr:to>
      <cdr:x>0.97963</cdr:x>
      <cdr:y>0.68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642766" y="3672408"/>
          <a:ext cx="7668691" cy="0"/>
        </a:xfrm>
        <a:prstGeom xmlns:a="http://schemas.openxmlformats.org/drawingml/2006/main" prst="line">
          <a:avLst/>
        </a:prstGeom>
        <a:ln xmlns:a="http://schemas.openxmlformats.org/drawingml/2006/main" w="0" cmpd="tri">
          <a:prstDash val="sysDot"/>
        </a:ln>
        <a:effectLst xmlns:a="http://schemas.openxmlformats.org/drawingml/2006/main">
          <a:glow rad="292100">
            <a:schemeClr val="accent1">
              <a:alpha val="20000"/>
            </a:schemeClr>
          </a:glow>
          <a:outerShdw blurRad="50800" dist="38100" dir="5400000" algn="t" rotWithShape="0">
            <a:srgbClr val="FFFF00">
              <a:alpha val="40000"/>
            </a:srgbClr>
          </a:outerShdw>
          <a:reflection blurRad="6350" stA="50000" endA="300" endPos="55500" dist="50800" dir="5400000" sy="-100000" algn="bl" rotWithShape="0"/>
          <a:softEdge rad="0"/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57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57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9C770063-0EF8-406D-9558-6CE5964A969C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59934"/>
            <a:ext cx="5681980" cy="4604147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18090"/>
            <a:ext cx="3077739" cy="51157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3" y="9718090"/>
            <a:ext cx="3077739" cy="51157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48F4C79A-F65E-49DC-A4F7-3D2424909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8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23292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C79A-F65E-49DC-A4F7-3D24249098F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5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BA0FC-614B-4426-A8DF-250CDA8AD9AA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E27D9-23C8-4DA5-AA7E-B9CA493BD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92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8A1E1-3D85-4C2B-8855-BEF96010DFB1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E612-469F-4210-A6D7-9480CD957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56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4432-79DB-4548-99F5-7A29829D2A34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8A1F0-188B-4196-AC52-1C5F9CAA3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44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B225B-3E2C-443A-B703-71A256D283A4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E046-2D76-4027-872F-B906BC724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3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C34D1-BF02-4418-B122-0C151A0FF51C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09A7F-5355-4775-ADC5-FD0F7D5B6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5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E8521-908C-44E5-AD55-8029204C3802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C785-BEB5-4102-93D8-985C4AABF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7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666EA-F9ED-4773-AD86-CF2AB7A52FA0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79A7-8482-4897-981B-85EF95E09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21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9EAE1-970E-4ECF-A43E-0C42B207E4AD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B4B04-5CBC-48A8-89E0-9DF55C23C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85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D6ED9-DEBF-4DB1-A726-E961CA483478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82794-B076-442E-91A7-E40E84F55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92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450C5-4EC1-435E-AC02-E4B8960C5E86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D919A-CA14-42D7-A426-610C8564D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51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D2C5-0D30-42AD-B23E-15D80F8B035F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6AB07-E791-44CB-8FB7-991535B63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76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3437F-A2A7-470A-95F3-F9EA47C92F6E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1355-96A0-4C03-AAC5-280E40AF5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53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F45370-ABE2-4959-93EE-4DB4146F1450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0CC4F3-1450-4394-B66A-41C858A1F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14" y="1194106"/>
            <a:ext cx="9144000" cy="513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Параллелограмм 4"/>
          <p:cNvSpPr/>
          <p:nvPr/>
        </p:nvSpPr>
        <p:spPr>
          <a:xfrm>
            <a:off x="5441705" y="4706162"/>
            <a:ext cx="3594791" cy="900112"/>
          </a:xfrm>
          <a:custGeom>
            <a:avLst/>
            <a:gdLst>
              <a:gd name="connsiteX0" fmla="*/ 0 w 3425371"/>
              <a:gd name="connsiteY0" fmla="*/ 900100 h 900100"/>
              <a:gd name="connsiteX1" fmla="*/ 0 w 3425371"/>
              <a:gd name="connsiteY1" fmla="*/ 0 h 900100"/>
              <a:gd name="connsiteX2" fmla="*/ 3425371 w 3425371"/>
              <a:gd name="connsiteY2" fmla="*/ 0 h 900100"/>
              <a:gd name="connsiteX3" fmla="*/ 3425371 w 3425371"/>
              <a:gd name="connsiteY3" fmla="*/ 900100 h 900100"/>
              <a:gd name="connsiteX4" fmla="*/ 0 w 3425371"/>
              <a:gd name="connsiteY4" fmla="*/ 900100 h 900100"/>
              <a:gd name="connsiteX0" fmla="*/ 0 w 3425371"/>
              <a:gd name="connsiteY0" fmla="*/ 900100 h 900100"/>
              <a:gd name="connsiteX1" fmla="*/ 0 w 3425371"/>
              <a:gd name="connsiteY1" fmla="*/ 0 h 900100"/>
              <a:gd name="connsiteX2" fmla="*/ 3425371 w 3425371"/>
              <a:gd name="connsiteY2" fmla="*/ 0 h 900100"/>
              <a:gd name="connsiteX3" fmla="*/ 3178628 w 3425371"/>
              <a:gd name="connsiteY3" fmla="*/ 900100 h 900100"/>
              <a:gd name="connsiteX4" fmla="*/ 0 w 3425371"/>
              <a:gd name="connsiteY4" fmla="*/ 900100 h 900100"/>
              <a:gd name="connsiteX0" fmla="*/ 0 w 3381828"/>
              <a:gd name="connsiteY0" fmla="*/ 900100 h 900100"/>
              <a:gd name="connsiteX1" fmla="*/ 0 w 3381828"/>
              <a:gd name="connsiteY1" fmla="*/ 0 h 900100"/>
              <a:gd name="connsiteX2" fmla="*/ 3381828 w 3381828"/>
              <a:gd name="connsiteY2" fmla="*/ 0 h 900100"/>
              <a:gd name="connsiteX3" fmla="*/ 3178628 w 3381828"/>
              <a:gd name="connsiteY3" fmla="*/ 900100 h 900100"/>
              <a:gd name="connsiteX4" fmla="*/ 0 w 3381828"/>
              <a:gd name="connsiteY4" fmla="*/ 900100 h 9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1828" h="900100">
                <a:moveTo>
                  <a:pt x="0" y="900100"/>
                </a:moveTo>
                <a:lnTo>
                  <a:pt x="0" y="0"/>
                </a:lnTo>
                <a:lnTo>
                  <a:pt x="3381828" y="0"/>
                </a:lnTo>
                <a:lnTo>
                  <a:pt x="3178628" y="900100"/>
                </a:lnTo>
                <a:lnTo>
                  <a:pt x="0" y="9001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9" name="Параллелограмм 4"/>
          <p:cNvSpPr/>
          <p:nvPr/>
        </p:nvSpPr>
        <p:spPr>
          <a:xfrm>
            <a:off x="5289718" y="4898928"/>
            <a:ext cx="3473933" cy="900113"/>
          </a:xfrm>
          <a:custGeom>
            <a:avLst/>
            <a:gdLst>
              <a:gd name="connsiteX0" fmla="*/ 0 w 3425371"/>
              <a:gd name="connsiteY0" fmla="*/ 900100 h 900100"/>
              <a:gd name="connsiteX1" fmla="*/ 0 w 3425371"/>
              <a:gd name="connsiteY1" fmla="*/ 0 h 900100"/>
              <a:gd name="connsiteX2" fmla="*/ 3425371 w 3425371"/>
              <a:gd name="connsiteY2" fmla="*/ 0 h 900100"/>
              <a:gd name="connsiteX3" fmla="*/ 3425371 w 3425371"/>
              <a:gd name="connsiteY3" fmla="*/ 900100 h 900100"/>
              <a:gd name="connsiteX4" fmla="*/ 0 w 3425371"/>
              <a:gd name="connsiteY4" fmla="*/ 900100 h 900100"/>
              <a:gd name="connsiteX0" fmla="*/ 0 w 3425371"/>
              <a:gd name="connsiteY0" fmla="*/ 900100 h 900100"/>
              <a:gd name="connsiteX1" fmla="*/ 0 w 3425371"/>
              <a:gd name="connsiteY1" fmla="*/ 0 h 900100"/>
              <a:gd name="connsiteX2" fmla="*/ 3425371 w 3425371"/>
              <a:gd name="connsiteY2" fmla="*/ 0 h 900100"/>
              <a:gd name="connsiteX3" fmla="*/ 3178628 w 3425371"/>
              <a:gd name="connsiteY3" fmla="*/ 900100 h 900100"/>
              <a:gd name="connsiteX4" fmla="*/ 0 w 3425371"/>
              <a:gd name="connsiteY4" fmla="*/ 900100 h 900100"/>
              <a:gd name="connsiteX0" fmla="*/ 0 w 3381828"/>
              <a:gd name="connsiteY0" fmla="*/ 900100 h 900100"/>
              <a:gd name="connsiteX1" fmla="*/ 0 w 3381828"/>
              <a:gd name="connsiteY1" fmla="*/ 0 h 900100"/>
              <a:gd name="connsiteX2" fmla="*/ 3381828 w 3381828"/>
              <a:gd name="connsiteY2" fmla="*/ 0 h 900100"/>
              <a:gd name="connsiteX3" fmla="*/ 3178628 w 3381828"/>
              <a:gd name="connsiteY3" fmla="*/ 900100 h 900100"/>
              <a:gd name="connsiteX4" fmla="*/ 0 w 3381828"/>
              <a:gd name="connsiteY4" fmla="*/ 900100 h 9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1828" h="900100">
                <a:moveTo>
                  <a:pt x="0" y="900100"/>
                </a:moveTo>
                <a:lnTo>
                  <a:pt x="0" y="0"/>
                </a:lnTo>
                <a:lnTo>
                  <a:pt x="3381828" y="0"/>
                </a:lnTo>
                <a:lnTo>
                  <a:pt x="3178628" y="900100"/>
                </a:lnTo>
                <a:lnTo>
                  <a:pt x="0" y="9001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араллелограмм 4"/>
          <p:cNvSpPr/>
          <p:nvPr/>
        </p:nvSpPr>
        <p:spPr>
          <a:xfrm>
            <a:off x="5004048" y="5085184"/>
            <a:ext cx="3480783" cy="900113"/>
          </a:xfrm>
          <a:custGeom>
            <a:avLst/>
            <a:gdLst>
              <a:gd name="connsiteX0" fmla="*/ 0 w 3425371"/>
              <a:gd name="connsiteY0" fmla="*/ 900100 h 900100"/>
              <a:gd name="connsiteX1" fmla="*/ 0 w 3425371"/>
              <a:gd name="connsiteY1" fmla="*/ 0 h 900100"/>
              <a:gd name="connsiteX2" fmla="*/ 3425371 w 3425371"/>
              <a:gd name="connsiteY2" fmla="*/ 0 h 900100"/>
              <a:gd name="connsiteX3" fmla="*/ 3425371 w 3425371"/>
              <a:gd name="connsiteY3" fmla="*/ 900100 h 900100"/>
              <a:gd name="connsiteX4" fmla="*/ 0 w 3425371"/>
              <a:gd name="connsiteY4" fmla="*/ 900100 h 900100"/>
              <a:gd name="connsiteX0" fmla="*/ 0 w 3425371"/>
              <a:gd name="connsiteY0" fmla="*/ 900100 h 900100"/>
              <a:gd name="connsiteX1" fmla="*/ 0 w 3425371"/>
              <a:gd name="connsiteY1" fmla="*/ 0 h 900100"/>
              <a:gd name="connsiteX2" fmla="*/ 3425371 w 3425371"/>
              <a:gd name="connsiteY2" fmla="*/ 0 h 900100"/>
              <a:gd name="connsiteX3" fmla="*/ 3178628 w 3425371"/>
              <a:gd name="connsiteY3" fmla="*/ 900100 h 900100"/>
              <a:gd name="connsiteX4" fmla="*/ 0 w 3425371"/>
              <a:gd name="connsiteY4" fmla="*/ 900100 h 900100"/>
              <a:gd name="connsiteX0" fmla="*/ 0 w 3381828"/>
              <a:gd name="connsiteY0" fmla="*/ 900100 h 900100"/>
              <a:gd name="connsiteX1" fmla="*/ 0 w 3381828"/>
              <a:gd name="connsiteY1" fmla="*/ 0 h 900100"/>
              <a:gd name="connsiteX2" fmla="*/ 3381828 w 3381828"/>
              <a:gd name="connsiteY2" fmla="*/ 0 h 900100"/>
              <a:gd name="connsiteX3" fmla="*/ 3178628 w 3381828"/>
              <a:gd name="connsiteY3" fmla="*/ 900100 h 900100"/>
              <a:gd name="connsiteX4" fmla="*/ 0 w 3381828"/>
              <a:gd name="connsiteY4" fmla="*/ 900100 h 9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1828" h="900100">
                <a:moveTo>
                  <a:pt x="0" y="900100"/>
                </a:moveTo>
                <a:lnTo>
                  <a:pt x="0" y="0"/>
                </a:lnTo>
                <a:lnTo>
                  <a:pt x="3381828" y="0"/>
                </a:lnTo>
                <a:lnTo>
                  <a:pt x="3178628" y="900100"/>
                </a:lnTo>
                <a:lnTo>
                  <a:pt x="0" y="90010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tabLst>
                <a:tab pos="4667250" algn="l"/>
              </a:tabLst>
            </a:pPr>
            <a:r>
              <a:rPr lang="ru-RU" sz="1400" b="1" dirty="0" smtClean="0"/>
              <a:t>Сычев Игорь Алексеевич</a:t>
            </a:r>
            <a:endParaRPr lang="ru-RU" sz="1400" b="1" dirty="0"/>
          </a:p>
          <a:p>
            <a:pPr>
              <a:spcAft>
                <a:spcPts val="600"/>
              </a:spcAft>
              <a:buNone/>
              <a:tabLst>
                <a:tab pos="4667250" algn="l"/>
              </a:tabLst>
            </a:pPr>
            <a:r>
              <a:rPr lang="ru-RU" sz="1400" b="1" dirty="0" smtClean="0"/>
              <a:t>Генеральный директор</a:t>
            </a:r>
            <a:br>
              <a:rPr lang="ru-RU" sz="1400" b="1" dirty="0" smtClean="0"/>
            </a:br>
            <a:r>
              <a:rPr lang="ru-RU" sz="1400" b="1" dirty="0" smtClean="0"/>
              <a:t>ООО </a:t>
            </a:r>
            <a:r>
              <a:rPr lang="ru-RU" sz="1400" b="1" dirty="0"/>
              <a:t>«ПТЕРО</a:t>
            </a:r>
            <a:r>
              <a:rPr lang="ru-RU" sz="1400" b="1" dirty="0" smtClean="0"/>
              <a:t>» (ГК «ИнЭнерджи»)</a:t>
            </a:r>
            <a:endParaRPr lang="ru-RU" sz="1400" b="1" dirty="0"/>
          </a:p>
        </p:txBody>
      </p:sp>
      <p:sp>
        <p:nvSpPr>
          <p:cNvPr id="27" name="Параллелограмм 4"/>
          <p:cNvSpPr/>
          <p:nvPr/>
        </p:nvSpPr>
        <p:spPr>
          <a:xfrm>
            <a:off x="-23813" y="1255713"/>
            <a:ext cx="5963965" cy="949151"/>
          </a:xfrm>
          <a:custGeom>
            <a:avLst/>
            <a:gdLst>
              <a:gd name="connsiteX0" fmla="*/ 0 w 3425371"/>
              <a:gd name="connsiteY0" fmla="*/ 900100 h 900100"/>
              <a:gd name="connsiteX1" fmla="*/ 0 w 3425371"/>
              <a:gd name="connsiteY1" fmla="*/ 0 h 900100"/>
              <a:gd name="connsiteX2" fmla="*/ 3425371 w 3425371"/>
              <a:gd name="connsiteY2" fmla="*/ 0 h 900100"/>
              <a:gd name="connsiteX3" fmla="*/ 3425371 w 3425371"/>
              <a:gd name="connsiteY3" fmla="*/ 900100 h 900100"/>
              <a:gd name="connsiteX4" fmla="*/ 0 w 3425371"/>
              <a:gd name="connsiteY4" fmla="*/ 900100 h 900100"/>
              <a:gd name="connsiteX0" fmla="*/ 0 w 3425371"/>
              <a:gd name="connsiteY0" fmla="*/ 900100 h 900100"/>
              <a:gd name="connsiteX1" fmla="*/ 0 w 3425371"/>
              <a:gd name="connsiteY1" fmla="*/ 0 h 900100"/>
              <a:gd name="connsiteX2" fmla="*/ 3425371 w 3425371"/>
              <a:gd name="connsiteY2" fmla="*/ 0 h 900100"/>
              <a:gd name="connsiteX3" fmla="*/ 3178628 w 3425371"/>
              <a:gd name="connsiteY3" fmla="*/ 900100 h 900100"/>
              <a:gd name="connsiteX4" fmla="*/ 0 w 3425371"/>
              <a:gd name="connsiteY4" fmla="*/ 900100 h 900100"/>
              <a:gd name="connsiteX0" fmla="*/ 0 w 3381828"/>
              <a:gd name="connsiteY0" fmla="*/ 900100 h 900100"/>
              <a:gd name="connsiteX1" fmla="*/ 0 w 3381828"/>
              <a:gd name="connsiteY1" fmla="*/ 0 h 900100"/>
              <a:gd name="connsiteX2" fmla="*/ 3381828 w 3381828"/>
              <a:gd name="connsiteY2" fmla="*/ 0 h 900100"/>
              <a:gd name="connsiteX3" fmla="*/ 3178628 w 3381828"/>
              <a:gd name="connsiteY3" fmla="*/ 900100 h 900100"/>
              <a:gd name="connsiteX4" fmla="*/ 0 w 3381828"/>
              <a:gd name="connsiteY4" fmla="*/ 900100 h 900100"/>
              <a:gd name="connsiteX0" fmla="*/ 0 w 3381828"/>
              <a:gd name="connsiteY0" fmla="*/ 900100 h 900100"/>
              <a:gd name="connsiteX1" fmla="*/ 0 w 3381828"/>
              <a:gd name="connsiteY1" fmla="*/ 0 h 900100"/>
              <a:gd name="connsiteX2" fmla="*/ 3381828 w 3381828"/>
              <a:gd name="connsiteY2" fmla="*/ 0 h 900100"/>
              <a:gd name="connsiteX3" fmla="*/ 3284185 w 3381828"/>
              <a:gd name="connsiteY3" fmla="*/ 845671 h 900100"/>
              <a:gd name="connsiteX4" fmla="*/ 0 w 3381828"/>
              <a:gd name="connsiteY4" fmla="*/ 900100 h 900100"/>
              <a:gd name="connsiteX0" fmla="*/ 0 w 3381828"/>
              <a:gd name="connsiteY0" fmla="*/ 900100 h 900100"/>
              <a:gd name="connsiteX1" fmla="*/ 0 w 3381828"/>
              <a:gd name="connsiteY1" fmla="*/ 0 h 900100"/>
              <a:gd name="connsiteX2" fmla="*/ 3381828 w 3381828"/>
              <a:gd name="connsiteY2" fmla="*/ 0 h 900100"/>
              <a:gd name="connsiteX3" fmla="*/ 3248205 w 3381828"/>
              <a:gd name="connsiteY3" fmla="*/ 783806 h 900100"/>
              <a:gd name="connsiteX4" fmla="*/ 3284185 w 3381828"/>
              <a:gd name="connsiteY4" fmla="*/ 845671 h 900100"/>
              <a:gd name="connsiteX5" fmla="*/ 0 w 3381828"/>
              <a:gd name="connsiteY5" fmla="*/ 900100 h 900100"/>
              <a:gd name="connsiteX0" fmla="*/ 0 w 3381828"/>
              <a:gd name="connsiteY0" fmla="*/ 900100 h 900100"/>
              <a:gd name="connsiteX1" fmla="*/ 0 w 3381828"/>
              <a:gd name="connsiteY1" fmla="*/ 0 h 900100"/>
              <a:gd name="connsiteX2" fmla="*/ 3381828 w 3381828"/>
              <a:gd name="connsiteY2" fmla="*/ 0 h 900100"/>
              <a:gd name="connsiteX3" fmla="*/ 3240086 w 3381828"/>
              <a:gd name="connsiteY3" fmla="*/ 856378 h 900100"/>
              <a:gd name="connsiteX4" fmla="*/ 3284185 w 3381828"/>
              <a:gd name="connsiteY4" fmla="*/ 845671 h 900100"/>
              <a:gd name="connsiteX5" fmla="*/ 0 w 3381828"/>
              <a:gd name="connsiteY5" fmla="*/ 900100 h 900100"/>
              <a:gd name="connsiteX0" fmla="*/ 0 w 3381828"/>
              <a:gd name="connsiteY0" fmla="*/ 900100 h 900100"/>
              <a:gd name="connsiteX1" fmla="*/ 0 w 3381828"/>
              <a:gd name="connsiteY1" fmla="*/ 0 h 900100"/>
              <a:gd name="connsiteX2" fmla="*/ 3381828 w 3381828"/>
              <a:gd name="connsiteY2" fmla="*/ 0 h 900100"/>
              <a:gd name="connsiteX3" fmla="*/ 3272565 w 3381828"/>
              <a:gd name="connsiteY3" fmla="*/ 874520 h 900100"/>
              <a:gd name="connsiteX4" fmla="*/ 3284185 w 3381828"/>
              <a:gd name="connsiteY4" fmla="*/ 845671 h 900100"/>
              <a:gd name="connsiteX5" fmla="*/ 0 w 3381828"/>
              <a:gd name="connsiteY5" fmla="*/ 900100 h 9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828" h="900100">
                <a:moveTo>
                  <a:pt x="0" y="900100"/>
                </a:moveTo>
                <a:lnTo>
                  <a:pt x="0" y="0"/>
                </a:lnTo>
                <a:lnTo>
                  <a:pt x="3381828" y="0"/>
                </a:lnTo>
                <a:cubicBezTo>
                  <a:pt x="3350820" y="261269"/>
                  <a:pt x="3303573" y="613251"/>
                  <a:pt x="3272565" y="874520"/>
                </a:cubicBezTo>
                <a:lnTo>
                  <a:pt x="3284185" y="845671"/>
                </a:lnTo>
                <a:lnTo>
                  <a:pt x="0" y="900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ый треугольник 8"/>
          <p:cNvSpPr/>
          <p:nvPr/>
        </p:nvSpPr>
        <p:spPr>
          <a:xfrm rot="3868794">
            <a:off x="2130698" y="1863850"/>
            <a:ext cx="3244123" cy="3139409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араллелограмм 9"/>
          <p:cNvSpPr/>
          <p:nvPr/>
        </p:nvSpPr>
        <p:spPr>
          <a:xfrm>
            <a:off x="29376" y="4738805"/>
            <a:ext cx="4423221" cy="949150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0" y="6300609"/>
            <a:ext cx="9144000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800" b="1">
                <a:ln w="6350">
                  <a:noFill/>
                </a:ln>
                <a:solidFill>
                  <a:schemeClr val="bg1"/>
                </a:solidFill>
                <a:effectLst>
                  <a:glow rad="190500">
                    <a:schemeClr val="tx2">
                      <a:lumMod val="75000"/>
                      <a:alpha val="60000"/>
                    </a:schemeClr>
                  </a:glow>
                </a:effectLst>
              </a:defRPr>
            </a:lvl1pPr>
          </a:lstStyle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  <a:effectLst/>
              </a:rPr>
              <a:t>Москва, 2019 г.</a:t>
            </a:r>
          </a:p>
        </p:txBody>
      </p:sp>
      <p:sp>
        <p:nvSpPr>
          <p:cNvPr id="5" name="Параллелограмм 4"/>
          <p:cNvSpPr/>
          <p:nvPr/>
        </p:nvSpPr>
        <p:spPr>
          <a:xfrm>
            <a:off x="4763" y="4923632"/>
            <a:ext cx="3747996" cy="899742"/>
          </a:xfrm>
          <a:custGeom>
            <a:avLst/>
            <a:gdLst>
              <a:gd name="connsiteX0" fmla="*/ 0 w 3425371"/>
              <a:gd name="connsiteY0" fmla="*/ 900100 h 900100"/>
              <a:gd name="connsiteX1" fmla="*/ 0 w 3425371"/>
              <a:gd name="connsiteY1" fmla="*/ 0 h 900100"/>
              <a:gd name="connsiteX2" fmla="*/ 3425371 w 3425371"/>
              <a:gd name="connsiteY2" fmla="*/ 0 h 900100"/>
              <a:gd name="connsiteX3" fmla="*/ 3425371 w 3425371"/>
              <a:gd name="connsiteY3" fmla="*/ 900100 h 900100"/>
              <a:gd name="connsiteX4" fmla="*/ 0 w 3425371"/>
              <a:gd name="connsiteY4" fmla="*/ 900100 h 900100"/>
              <a:gd name="connsiteX0" fmla="*/ 0 w 3425371"/>
              <a:gd name="connsiteY0" fmla="*/ 900100 h 900100"/>
              <a:gd name="connsiteX1" fmla="*/ 0 w 3425371"/>
              <a:gd name="connsiteY1" fmla="*/ 0 h 900100"/>
              <a:gd name="connsiteX2" fmla="*/ 3425371 w 3425371"/>
              <a:gd name="connsiteY2" fmla="*/ 0 h 900100"/>
              <a:gd name="connsiteX3" fmla="*/ 3178628 w 3425371"/>
              <a:gd name="connsiteY3" fmla="*/ 900100 h 900100"/>
              <a:gd name="connsiteX4" fmla="*/ 0 w 3425371"/>
              <a:gd name="connsiteY4" fmla="*/ 900100 h 900100"/>
              <a:gd name="connsiteX0" fmla="*/ 0 w 3381828"/>
              <a:gd name="connsiteY0" fmla="*/ 900100 h 900100"/>
              <a:gd name="connsiteX1" fmla="*/ 0 w 3381828"/>
              <a:gd name="connsiteY1" fmla="*/ 0 h 900100"/>
              <a:gd name="connsiteX2" fmla="*/ 3381828 w 3381828"/>
              <a:gd name="connsiteY2" fmla="*/ 0 h 900100"/>
              <a:gd name="connsiteX3" fmla="*/ 3178628 w 3381828"/>
              <a:gd name="connsiteY3" fmla="*/ 900100 h 900100"/>
              <a:gd name="connsiteX4" fmla="*/ 0 w 3381828"/>
              <a:gd name="connsiteY4" fmla="*/ 900100 h 900100"/>
              <a:gd name="connsiteX0" fmla="*/ 0 w 3392307"/>
              <a:gd name="connsiteY0" fmla="*/ 900100 h 900100"/>
              <a:gd name="connsiteX1" fmla="*/ 0 w 3392307"/>
              <a:gd name="connsiteY1" fmla="*/ 0 h 900100"/>
              <a:gd name="connsiteX2" fmla="*/ 3392307 w 3392307"/>
              <a:gd name="connsiteY2" fmla="*/ 0 h 900100"/>
              <a:gd name="connsiteX3" fmla="*/ 3178628 w 3392307"/>
              <a:gd name="connsiteY3" fmla="*/ 900100 h 900100"/>
              <a:gd name="connsiteX4" fmla="*/ 0 w 3392307"/>
              <a:gd name="connsiteY4" fmla="*/ 900100 h 9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2307" h="900100">
                <a:moveTo>
                  <a:pt x="0" y="900100"/>
                </a:moveTo>
                <a:lnTo>
                  <a:pt x="0" y="0"/>
                </a:lnTo>
                <a:lnTo>
                  <a:pt x="3392307" y="0"/>
                </a:lnTo>
                <a:lnTo>
                  <a:pt x="3178628" y="900100"/>
                </a:lnTo>
                <a:lnTo>
                  <a:pt x="0" y="900100"/>
                </a:lnTo>
                <a:close/>
              </a:path>
            </a:pathLst>
          </a:custGeom>
          <a:solidFill>
            <a:srgbClr val="009AD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contourClr>
              <a:srgbClr val="009AD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МАКС-2019</a:t>
            </a:r>
            <a:endParaRPr lang="ru-RU" sz="28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3347864" y="1293478"/>
            <a:ext cx="1488620" cy="5127786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3" name="Заголовок 1"/>
          <p:cNvSpPr txBox="1">
            <a:spLocks/>
          </p:cNvSpPr>
          <p:nvPr/>
        </p:nvSpPr>
        <p:spPr bwMode="auto">
          <a:xfrm>
            <a:off x="4189157" y="1416022"/>
            <a:ext cx="5110563" cy="31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tabLst>
                <a:tab pos="4667250" algn="l"/>
              </a:tabLst>
            </a:pPr>
            <a:r>
              <a:rPr lang="ru-RU" b="1" dirty="0" smtClean="0">
                <a:solidFill>
                  <a:srgbClr val="002060"/>
                </a:solidFill>
                <a:effectLst>
                  <a:glow rad="190500">
                    <a:schemeClr val="bg1">
                      <a:alpha val="70000"/>
                    </a:schemeClr>
                  </a:glow>
                </a:effectLst>
              </a:rPr>
              <a:t>Примеры конфликтов </a:t>
            </a:r>
          </a:p>
          <a:p>
            <a:pPr algn="ctr">
              <a:spcBef>
                <a:spcPts val="0"/>
              </a:spcBef>
              <a:buNone/>
              <a:tabLst>
                <a:tab pos="4667250" algn="l"/>
              </a:tabLst>
            </a:pPr>
            <a:r>
              <a:rPr lang="ru-RU" b="1" dirty="0" smtClean="0">
                <a:solidFill>
                  <a:srgbClr val="002060"/>
                </a:solidFill>
                <a:effectLst>
                  <a:glow rad="190500">
                    <a:schemeClr val="bg1">
                      <a:alpha val="70000"/>
                    </a:schemeClr>
                  </a:glow>
                </a:effectLst>
              </a:rPr>
              <a:t>при использовании воздушного пространства</a:t>
            </a:r>
            <a:endParaRPr lang="ru-RU" b="1" dirty="0">
              <a:solidFill>
                <a:srgbClr val="002060"/>
              </a:solidFill>
              <a:effectLst>
                <a:glow rad="190500">
                  <a:schemeClr val="bg1">
                    <a:alpha val="70000"/>
                  </a:schemeClr>
                </a:glow>
              </a:effectLst>
            </a:endParaRPr>
          </a:p>
        </p:txBody>
      </p:sp>
      <p:pic>
        <p:nvPicPr>
          <p:cNvPr id="1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83" y="158702"/>
            <a:ext cx="2111450" cy="83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4450"/>
            <a:ext cx="1295822" cy="10678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" y="1840593"/>
            <a:ext cx="4355741" cy="217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9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655751" y="186424"/>
            <a:ext cx="5832498" cy="59959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/>
              <a:t>Пример нарушения МР в районе выполнения воздушной съемки</a:t>
            </a:r>
            <a:endParaRPr lang="ru-RU" altLang="ru-RU" dirty="0"/>
          </a:p>
        </p:txBody>
      </p:sp>
      <p:pic>
        <p:nvPicPr>
          <p:cNvPr id="1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981"/>
            <a:ext cx="1283768" cy="51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5568"/>
            <a:ext cx="935782" cy="77114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0" y="86574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2" y="1196752"/>
            <a:ext cx="7884876" cy="525658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771800" y="4833156"/>
            <a:ext cx="1404156" cy="14041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82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5158" y="3782568"/>
            <a:ext cx="4663124" cy="2662074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872000" y="237117"/>
            <a:ext cx="5400000" cy="4619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/>
              <a:t>ПРЕДЛОЖЕНИЕ</a:t>
            </a:r>
            <a:endParaRPr lang="ru-RU" altLang="ru-RU" dirty="0"/>
          </a:p>
        </p:txBody>
      </p:sp>
      <p:pic>
        <p:nvPicPr>
          <p:cNvPr id="15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981"/>
            <a:ext cx="1283768" cy="51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Объект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5568"/>
            <a:ext cx="935782" cy="77114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0" y="86574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850" y="2101416"/>
            <a:ext cx="3631699" cy="2421134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850" y="1079445"/>
            <a:ext cx="8640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Последовательная интеграция </a:t>
            </a:r>
            <a:r>
              <a:rPr lang="ru-RU" b="1" dirty="0">
                <a:solidFill>
                  <a:srgbClr val="002060"/>
                </a:solidFill>
              </a:rPr>
              <a:t>БВС в общее воздушное пространство, в целях выполнения полетов совместно с пилотируемой </a:t>
            </a:r>
            <a:r>
              <a:rPr lang="ru-RU" b="1" dirty="0" smtClean="0">
                <a:solidFill>
                  <a:srgbClr val="002060"/>
                </a:solidFill>
              </a:rPr>
              <a:t>авиацией, на основе технологии наблюдения «борт – борт»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19672" y="2096852"/>
            <a:ext cx="1391780" cy="908904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915816" y="2899665"/>
            <a:ext cx="2916324" cy="162288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5436096" y="4293096"/>
            <a:ext cx="1391780" cy="908904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0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25538"/>
            <a:ext cx="9144000" cy="57324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2229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123950"/>
            <a:ext cx="5992813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40" y="195980"/>
            <a:ext cx="1883556" cy="74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07904" y="2965008"/>
            <a:ext cx="52198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ООО «ПТЕРО»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Россия,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+mn-lt"/>
                <a:cs typeface="+mn-cs"/>
              </a:rPr>
              <a:t>Москва, 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115432,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latin typeface="+mn-lt"/>
              </a:rPr>
              <a:t>2-й Кожуховский </a:t>
            </a:r>
            <a:r>
              <a:rPr lang="ru-RU" sz="2400" b="1" dirty="0" err="1" smtClean="0">
                <a:solidFill>
                  <a:schemeClr val="bg1"/>
                </a:solidFill>
                <a:latin typeface="+mn-lt"/>
              </a:rPr>
              <a:t>пр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-д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, д. 12, стр. 11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тел.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: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+7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 (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49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9) 553-03-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9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8</a:t>
            </a:r>
            <a:endParaRPr lang="ru-RU" sz="24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n-lt"/>
                <a:cs typeface="+mn-cs"/>
              </a:rPr>
              <a:t>e-mail</a:t>
            </a:r>
            <a:r>
              <a:rPr lang="ru-RU" sz="2400" b="1" dirty="0">
                <a:solidFill>
                  <a:schemeClr val="bg1"/>
                </a:solidFill>
                <a:latin typeface="+mn-lt"/>
                <a:cs typeface="+mn-cs"/>
              </a:rPr>
              <a:t>: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uav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  <a:cs typeface="+mn-cs"/>
              </a:rPr>
              <a:t>@ptero.ru</a:t>
            </a:r>
            <a:endParaRPr lang="en-US" sz="2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6350">
                  <a:noFill/>
                </a:ln>
                <a:solidFill>
                  <a:schemeClr val="bg1"/>
                </a:solidFill>
              </a:rPr>
              <a:t>www.ptero.ru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10605"/>
            <a:ext cx="1115802" cy="91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3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547663" y="213924"/>
            <a:ext cx="5868651" cy="85162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 fontAlgn="ctr"/>
            <a:r>
              <a:rPr lang="ru-RU" dirty="0">
                <a:effectLst/>
              </a:rPr>
              <a:t>Соотношение полезной съемки к общей протяженности маршрута БВС </a:t>
            </a:r>
            <a:r>
              <a:rPr lang="ru-RU" dirty="0" smtClean="0">
                <a:effectLst/>
              </a:rPr>
              <a:t>при </a:t>
            </a:r>
            <a:r>
              <a:rPr lang="ru-RU" dirty="0">
                <a:effectLst/>
              </a:rPr>
              <a:t>выполнении задач на труднодоступных территориях </a:t>
            </a:r>
          </a:p>
        </p:txBody>
      </p:sp>
      <p:pic>
        <p:nvPicPr>
          <p:cNvPr id="1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981"/>
            <a:ext cx="1283768" cy="51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5568"/>
            <a:ext cx="935782" cy="77114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4624" y="126876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47664" y="5281463"/>
            <a:ext cx="353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Участок съемки ВЛ</a:t>
            </a:r>
            <a:r>
              <a:rPr lang="en-US" sz="1400" b="1" dirty="0">
                <a:solidFill>
                  <a:schemeClr val="bg1"/>
                </a:solidFill>
              </a:rPr>
              <a:t>: </a:t>
            </a:r>
            <a:r>
              <a:rPr lang="ru-RU" sz="1400" b="1" dirty="0">
                <a:solidFill>
                  <a:schemeClr val="bg1"/>
                </a:solidFill>
              </a:rPr>
              <a:t>покрытие снимками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C0DA9C4F-6661-1D45-B285-6B244F0DF4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258834"/>
              </p:ext>
            </p:extLst>
          </p:nvPr>
        </p:nvGraphicFramePr>
        <p:xfrm>
          <a:off x="179512" y="1304764"/>
          <a:ext cx="848424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734594"/>
              </p:ext>
            </p:extLst>
          </p:nvPr>
        </p:nvGraphicFramePr>
        <p:xfrm>
          <a:off x="935596" y="1448780"/>
          <a:ext cx="7632689" cy="921876"/>
        </p:xfrm>
        <a:graphic>
          <a:graphicData uri="http://schemas.openxmlformats.org/drawingml/2006/table">
            <a:tbl>
              <a:tblPr/>
              <a:tblGrid>
                <a:gridCol w="1205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1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39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91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19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356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Среднее </a:t>
                      </a:r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соотношение полезной съемки к общей протяженности маршрута </a:t>
                      </a:r>
                      <a:r>
                        <a:rPr lang="en-US" sz="2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на</a:t>
                      </a:r>
                      <a:r>
                        <a:rPr lang="ru-RU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труднодоступных территориях может составлять всего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476" marR="7476" marT="7476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7476" marR="7476" marT="7476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2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511660" y="186424"/>
            <a:ext cx="5976589" cy="59959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sz="2000" dirty="0" smtClean="0"/>
              <a:t>Пример снятия ранее выданных МР на полеты БВС</a:t>
            </a:r>
            <a:endParaRPr lang="ru-RU" altLang="ru-RU" sz="2000" dirty="0"/>
          </a:p>
        </p:txBody>
      </p:sp>
      <p:pic>
        <p:nvPicPr>
          <p:cNvPr id="1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981"/>
            <a:ext cx="1283768" cy="51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5568"/>
            <a:ext cx="935782" cy="77114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0" y="86574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055220"/>
              </p:ext>
            </p:extLst>
          </p:nvPr>
        </p:nvGraphicFramePr>
        <p:xfrm>
          <a:off x="323851" y="1029208"/>
          <a:ext cx="8484245" cy="504360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08039">
                  <a:extLst>
                    <a:ext uri="{9D8B030D-6E8A-4147-A177-3AD203B41FA5}">
                      <a16:colId xmlns:a16="http://schemas.microsoft.com/office/drawing/2014/main" xmlns="" val="1715962098"/>
                    </a:ext>
                  </a:extLst>
                </a:gridCol>
                <a:gridCol w="2375080">
                  <a:extLst>
                    <a:ext uri="{9D8B030D-6E8A-4147-A177-3AD203B41FA5}">
                      <a16:colId xmlns:a16="http://schemas.microsoft.com/office/drawing/2014/main" xmlns="" val="3353716343"/>
                    </a:ext>
                  </a:extLst>
                </a:gridCol>
                <a:gridCol w="1981351">
                  <a:extLst>
                    <a:ext uri="{9D8B030D-6E8A-4147-A177-3AD203B41FA5}">
                      <a16:colId xmlns:a16="http://schemas.microsoft.com/office/drawing/2014/main" xmlns="" val="777198334"/>
                    </a:ext>
                  </a:extLst>
                </a:gridCol>
                <a:gridCol w="901768">
                  <a:extLst>
                    <a:ext uri="{9D8B030D-6E8A-4147-A177-3AD203B41FA5}">
                      <a16:colId xmlns:a16="http://schemas.microsoft.com/office/drawing/2014/main" xmlns="" val="2824730118"/>
                    </a:ext>
                  </a:extLst>
                </a:gridCol>
                <a:gridCol w="1308200">
                  <a:extLst>
                    <a:ext uri="{9D8B030D-6E8A-4147-A177-3AD203B41FA5}">
                      <a16:colId xmlns:a16="http://schemas.microsoft.com/office/drawing/2014/main" xmlns="" val="3224357909"/>
                    </a:ext>
                  </a:extLst>
                </a:gridCol>
                <a:gridCol w="1409807">
                  <a:extLst>
                    <a:ext uri="{9D8B030D-6E8A-4147-A177-3AD203B41FA5}">
                      <a16:colId xmlns:a16="http://schemas.microsoft.com/office/drawing/2014/main" xmlns="" val="3650123528"/>
                    </a:ext>
                  </a:extLst>
                </a:gridCol>
              </a:tblGrid>
              <a:tr h="324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№№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РАЙОН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ЧИСЛА/РЕЗУЛЬТАТЫ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НОМЕР РЕЖИМА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ДАТА ПОДАЧИ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ПРИМЕЧАНИЯ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xmlns="" val="3471823537"/>
                  </a:ext>
                </a:extLst>
              </a:tr>
              <a:tr h="283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ЛЕСНОЙ 10011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полет состоялся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МР 686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28.авг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СХР ПОДАНЫ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xmlns="" val="3737123180"/>
                  </a:ext>
                </a:extLst>
              </a:tr>
              <a:tr h="292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МЫЛКИ 10011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03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РЕЖИМ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СНЯТ,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ВЕРТОЛЕТ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МР 701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30.авг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СХР ПОДАНЫ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xmlns="" val="2022400581"/>
                  </a:ext>
                </a:extLst>
              </a:tr>
              <a:tr h="167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НОВОКИЕВСКИЙ УВАЛ 10010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7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полет состоялся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МР 724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04.сен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СХР ПОДАНЫ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xmlns="" val="1663660795"/>
                  </a:ext>
                </a:extLst>
              </a:tr>
              <a:tr h="292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8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РЕЖИМ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СНЯТ,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ВЕРТОЛЕТ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3088499"/>
                  </a:ext>
                </a:extLst>
              </a:tr>
              <a:tr h="167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ТУНГАЛА 10010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9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полет состоялся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МР 731.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05.сен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СХР  ПОДАНЫ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xmlns="" val="3595270426"/>
                  </a:ext>
                </a:extLst>
              </a:tr>
              <a:tr h="292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10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РЕЖИМ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СНЯТ,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ВЕРТОЛЕТ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044264"/>
                  </a:ext>
                </a:extLst>
              </a:tr>
              <a:tr h="167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НОВОКИЕВСКИЙ УВАЛ 10010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11 сент полет состоялся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МР 745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07.сен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СХР ПОДАНЫ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xmlns="" val="280089634"/>
                  </a:ext>
                </a:extLst>
              </a:tr>
              <a:tr h="292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12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РЕЖИМ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СНЯТ,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ВЕРТОЛЕТ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7485654"/>
                  </a:ext>
                </a:extLst>
              </a:tr>
              <a:tr h="292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ЭТЫРКЕН 10010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13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РЕЖИМ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СНЯТ,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ВЕРТОЛЕТ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МР 752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10.сен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СХР ПОДАНЫ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xmlns="" val="1125531500"/>
                  </a:ext>
                </a:extLst>
              </a:tr>
              <a:tr h="167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14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полет состоялся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6706912"/>
                  </a:ext>
                </a:extLst>
              </a:tr>
              <a:tr h="283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СМИДОВИЧ 10011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15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полет состоялся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МР 759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11.сен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СХР ПОДАНЫ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xmlns="" val="3184532091"/>
                  </a:ext>
                </a:extLst>
              </a:tr>
              <a:tr h="292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НОВОКИЕВ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УВАЛ РЕЗАННЫЙ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10010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16 сент полет состоялся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МР 762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12.сен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СХР ПОДАНЫ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xmlns="" val="655766977"/>
                  </a:ext>
                </a:extLst>
              </a:tr>
              <a:tr h="292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ТУНГАЛА КРИВАЯ 10010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17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РЕЖИМ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СНЯТ,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ВЕРТОЛЕТ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МР 771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13.сен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СХР  ПОДАНЫ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xmlns="" val="2030574785"/>
                  </a:ext>
                </a:extLst>
              </a:tr>
              <a:tr h="167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18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полет состоялся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310588"/>
                  </a:ext>
                </a:extLst>
              </a:tr>
              <a:tr h="167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КЕНАДА 10011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20 сент полет состоялся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МР 791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16.сен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СХР ПОДАНЫ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xmlns="" val="1055556914"/>
                  </a:ext>
                </a:extLst>
              </a:tr>
              <a:tr h="167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21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полет состоялся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8669689"/>
                  </a:ext>
                </a:extLst>
              </a:tr>
              <a:tr h="336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НОВОКИЕВСКИЙ УВАЛ РЕЗАНЫЙ 10010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22 сент полет состоялся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МР 795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18.сен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СХР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ПОДАН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xmlns="" val="4158985240"/>
                  </a:ext>
                </a:extLst>
              </a:tr>
              <a:tr h="262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ЭТЫРКЕН РЕЗАНЫЙ 10010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25 сент полет состоялся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МР 804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21.сен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СХР ПОДАН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xmlns="" val="3998027316"/>
                  </a:ext>
                </a:extLst>
              </a:tr>
              <a:tr h="167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НОВОКИЕВСКИЙ УВАЛ РЕЗАНЫЙ 10010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26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полет состоялся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МР 812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</a:rPr>
                        <a:t>22.сен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СХР НЕ ПОДАНЫ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extLst>
                  <a:ext uri="{0D108BD9-81ED-4DB2-BD59-A6C34878D82A}">
                    <a16:rowId xmlns:a16="http://schemas.microsoft.com/office/drawing/2014/main" xmlns="" val="4166709503"/>
                  </a:ext>
                </a:extLst>
              </a:tr>
              <a:tr h="167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27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полет состоялся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83" marR="20250" marT="72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736926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29298" y="6101849"/>
            <a:ext cx="826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Из 20 заявленных и подтвержденных дней в 6 случаях в день полета разрешение летать отозвано, что составляет 30% от общего числа дней.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331639" y="156824"/>
            <a:ext cx="6300699" cy="10989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altLang="ru-RU" dirty="0" smtClean="0">
                <a:solidFill>
                  <a:prstClr val="white"/>
                </a:solidFill>
              </a:rPr>
              <a:t>Пример расположения маршрута полета БВС внутри диспетчерских зон (районов) и зон ограничений полетов, выполнение работ в которых требует дополнительного согласования на ИВП</a:t>
            </a:r>
            <a:endParaRPr altLang="ru-RU" dirty="0">
              <a:solidFill>
                <a:prstClr val="white"/>
              </a:solidFill>
            </a:endParaRPr>
          </a:p>
        </p:txBody>
      </p:sp>
      <p:pic>
        <p:nvPicPr>
          <p:cNvPr id="1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95981"/>
            <a:ext cx="1283768" cy="51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508" y="61798"/>
            <a:ext cx="935782" cy="77114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44" y="1592796"/>
            <a:ext cx="8418488" cy="41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9532" y="5945435"/>
            <a:ext cx="8331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 smtClean="0">
                <a:solidFill>
                  <a:srgbClr val="FF0000"/>
                </a:solidFill>
              </a:rPr>
              <a:t>Выполнение полетов БВС требует дополнительных согласований </a:t>
            </a:r>
            <a:r>
              <a:rPr lang="ru-RU" altLang="ru-RU" b="1" dirty="0">
                <a:solidFill>
                  <a:srgbClr val="FF0000"/>
                </a:solidFill>
              </a:rPr>
              <a:t>на ИВП</a:t>
            </a:r>
          </a:p>
        </p:txBody>
      </p:sp>
    </p:spTree>
    <p:extLst>
      <p:ext uri="{BB962C8B-B14F-4D97-AF65-F5344CB8AC3E}">
        <p14:creationId xmlns:p14="http://schemas.microsoft.com/office/powerpoint/2010/main" val="420289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511660" y="118723"/>
            <a:ext cx="5832498" cy="104541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altLang="ru-RU" dirty="0" smtClean="0">
                <a:solidFill>
                  <a:prstClr val="white"/>
                </a:solidFill>
              </a:rPr>
              <a:t>Пример </a:t>
            </a:r>
            <a:r>
              <a:rPr altLang="ru-RU" dirty="0" smtClean="0">
                <a:solidFill>
                  <a:prstClr val="white"/>
                </a:solidFill>
              </a:rPr>
              <a:t>длительного запрета </a:t>
            </a:r>
            <a:r>
              <a:rPr altLang="ru-RU" dirty="0" smtClean="0">
                <a:solidFill>
                  <a:prstClr val="white"/>
                </a:solidFill>
              </a:rPr>
              <a:t>на ИВП </a:t>
            </a:r>
            <a:r>
              <a:rPr altLang="ru-RU" dirty="0" smtClean="0">
                <a:solidFill>
                  <a:prstClr val="white"/>
                </a:solidFill>
              </a:rPr>
              <a:t>по МР (постоянная зона </a:t>
            </a:r>
            <a:r>
              <a:rPr altLang="ru-RU" dirty="0" smtClean="0">
                <a:solidFill>
                  <a:prstClr val="white"/>
                </a:solidFill>
              </a:rPr>
              <a:t>"временного ограничения</a:t>
            </a:r>
            <a:r>
              <a:rPr altLang="ru-RU" dirty="0" smtClean="0">
                <a:solidFill>
                  <a:prstClr val="white"/>
                </a:solidFill>
              </a:rPr>
              <a:t>") с одинаковым приоритетом на ИВП</a:t>
            </a:r>
            <a:endParaRPr altLang="ru-RU" dirty="0">
              <a:solidFill>
                <a:prstClr val="white"/>
              </a:solidFill>
            </a:endParaRPr>
          </a:p>
        </p:txBody>
      </p:sp>
      <p:pic>
        <p:nvPicPr>
          <p:cNvPr id="1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981"/>
            <a:ext cx="1283768" cy="51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5568"/>
            <a:ext cx="935782" cy="77114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рада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0" y="1484784"/>
            <a:ext cx="3715370" cy="503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31940" y="3573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постоянной зоны "временного ограничения" </a:t>
            </a:r>
            <a:r>
              <a:rPr lang="ru-RU" alt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(?) (Район 2)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2339752" y="3717033"/>
            <a:ext cx="2088157" cy="2856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9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439652" y="118723"/>
            <a:ext cx="6084676" cy="9340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altLang="ru-RU" dirty="0" smtClean="0">
                <a:solidFill>
                  <a:prstClr val="white"/>
                </a:solidFill>
              </a:rPr>
              <a:t>Пример запрета на </a:t>
            </a:r>
            <a:r>
              <a:rPr altLang="ru-RU" dirty="0" smtClean="0">
                <a:solidFill>
                  <a:prstClr val="white"/>
                </a:solidFill>
              </a:rPr>
              <a:t>ИВП </a:t>
            </a:r>
            <a:r>
              <a:rPr altLang="ru-RU" dirty="0" smtClean="0">
                <a:solidFill>
                  <a:prstClr val="white"/>
                </a:solidFill>
              </a:rPr>
              <a:t>со ссылкой на </a:t>
            </a:r>
            <a:r>
              <a:rPr altLang="ru-RU" dirty="0" smtClean="0">
                <a:solidFill>
                  <a:prstClr val="white"/>
                </a:solidFill>
              </a:rPr>
              <a:t>приоритет, после опасного сближения пилотируемых ВС с БВС неустановленного пользователя</a:t>
            </a:r>
            <a:endParaRPr altLang="ru-RU" dirty="0">
              <a:solidFill>
                <a:prstClr val="white"/>
              </a:solidFill>
            </a:endParaRPr>
          </a:p>
        </p:txBody>
      </p:sp>
      <p:pic>
        <p:nvPicPr>
          <p:cNvPr id="1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40" y="195981"/>
            <a:ext cx="1283768" cy="51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5568"/>
            <a:ext cx="935782" cy="77114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263538" y="3419647"/>
            <a:ext cx="2290401" cy="649532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https://mail.yandex.ru/message_part/%D0%9B%D0%95%D0%92%D0%90%D0%A8%D0%9E%D0%92%D0%9E.JPG?_uid=1130000023698077&amp;name=%D0%9B%D0%95%D0%92%D0%90%D0%A8%D0%9E%D0%92%D0%9E.JPG&amp;hid=1.2&amp;ids=170010885933264231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mail.yandex.ru/message_part/%D0%9B%D0%95%D0%92%D0%90%D0%A8%D0%9E%D0%92%D0%9E.JPG?_uid=1130000023698077&amp;name=%D0%9B%D0%95%D0%92%D0%90%D0%A8%D0%9E%D0%92%D0%9E.JPG&amp;hid=1.2&amp;ids=170010885933264231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5" y="1268760"/>
            <a:ext cx="5417634" cy="3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1474"/>
            <a:ext cx="543660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вал 17"/>
          <p:cNvSpPr/>
          <p:nvPr/>
        </p:nvSpPr>
        <p:spPr>
          <a:xfrm>
            <a:off x="3635896" y="4861674"/>
            <a:ext cx="1955290" cy="4915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27" y="5260674"/>
            <a:ext cx="26336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авильный пятиугольник 19"/>
          <p:cNvSpPr/>
          <p:nvPr/>
        </p:nvSpPr>
        <p:spPr>
          <a:xfrm rot="2010524">
            <a:off x="391738" y="5300463"/>
            <a:ext cx="480060" cy="286603"/>
          </a:xfrm>
          <a:prstGeom prst="pentagon">
            <a:avLst/>
          </a:prstGeom>
          <a:solidFill>
            <a:srgbClr val="09FF7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791741" y="2770785"/>
            <a:ext cx="3060179" cy="24898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19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655751" y="186424"/>
            <a:ext cx="5832498" cy="59959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altLang="ru-RU" dirty="0" smtClean="0">
                <a:solidFill>
                  <a:prstClr val="white"/>
                </a:solidFill>
              </a:rPr>
              <a:t>Пример невозможности выполнения заказа на АФС внутри диспетчерской зоны</a:t>
            </a:r>
            <a:endParaRPr altLang="ru-RU" dirty="0">
              <a:solidFill>
                <a:prstClr val="white"/>
              </a:solidFill>
            </a:endParaRPr>
          </a:p>
        </p:txBody>
      </p:sp>
      <p:pic>
        <p:nvPicPr>
          <p:cNvPr id="1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981"/>
            <a:ext cx="1283768" cy="51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5568"/>
            <a:ext cx="935782" cy="77114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0" y="86574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6414" y="5517232"/>
            <a:ext cx="826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 границах </a:t>
            </a:r>
            <a:r>
              <a:rPr lang="ru-RU" b="1" dirty="0" smtClean="0">
                <a:solidFill>
                  <a:srgbClr val="FF0000"/>
                </a:solidFill>
              </a:rPr>
              <a:t>диспетчерской зоны </a:t>
            </a:r>
            <a:r>
              <a:rPr lang="ru-RU" b="1" dirty="0">
                <a:solidFill>
                  <a:srgbClr val="FF0000"/>
                </a:solidFill>
              </a:rPr>
              <a:t>аэропорта </a:t>
            </a:r>
            <a:r>
              <a:rPr lang="ru-RU" b="1" dirty="0" smtClean="0">
                <a:solidFill>
                  <a:srgbClr val="FF0000"/>
                </a:solidFill>
              </a:rPr>
              <a:t>крайне сложно (невозможно) </a:t>
            </a:r>
            <a:r>
              <a:rPr lang="ru-RU" b="1" dirty="0">
                <a:solidFill>
                  <a:srgbClr val="FF0000"/>
                </a:solidFill>
              </a:rPr>
              <a:t>получить согласование на проведение </a:t>
            </a:r>
            <a:r>
              <a:rPr lang="ru-RU" b="1" dirty="0" smtClean="0">
                <a:solidFill>
                  <a:srgbClr val="FF0000"/>
                </a:solidFill>
              </a:rPr>
              <a:t>полетов.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16" y="1124744"/>
            <a:ext cx="485087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51" y="3263753"/>
            <a:ext cx="6918908" cy="218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авильный пятиугольник 1"/>
          <p:cNvSpPr/>
          <p:nvPr/>
        </p:nvSpPr>
        <p:spPr>
          <a:xfrm>
            <a:off x="5436096" y="1587550"/>
            <a:ext cx="540060" cy="313184"/>
          </a:xfrm>
          <a:prstGeom prst="pentagon">
            <a:avLst/>
          </a:prstGeom>
          <a:noFill/>
          <a:ln w="12700">
            <a:solidFill>
              <a:srgbClr val="00E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048164" y="1592957"/>
            <a:ext cx="262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- Границы районов воздушной съемки</a:t>
            </a:r>
            <a:endParaRPr lang="ru-RU" sz="14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176452" y="1854567"/>
            <a:ext cx="1260140" cy="3240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333780" y="1559476"/>
            <a:ext cx="2102316" cy="2950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9286" y="1374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45046" y="21332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43360" y="11828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32094" y="12364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508104" y="3666356"/>
            <a:ext cx="1854206" cy="30726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9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403648" y="153805"/>
            <a:ext cx="5976514" cy="86631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altLang="ru-RU" dirty="0" smtClean="0">
                <a:solidFill>
                  <a:prstClr val="white"/>
                </a:solidFill>
              </a:rPr>
              <a:t>Пример постоянной зоны "временного ограничения" (?), диспетчерской зоны (района) и несогласования местной администрацией</a:t>
            </a:r>
            <a:endParaRPr altLang="ru-RU" dirty="0">
              <a:solidFill>
                <a:prstClr val="white"/>
              </a:solidFill>
            </a:endParaRPr>
          </a:p>
        </p:txBody>
      </p:sp>
      <p:pic>
        <p:nvPicPr>
          <p:cNvPr id="1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981"/>
            <a:ext cx="1283768" cy="51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5568"/>
            <a:ext cx="935782" cy="77114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7032" y="126876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TONY-FLY\Downloads\НА ДОКЛАД\НА ДОКЛАД\БАШКОРТОСТАН\ВП ЗАКРЫТОЕ ПОСТОЯННО АК ЛАЙТЭЙ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04" y="1628800"/>
            <a:ext cx="6035941" cy="33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30015"/>
            <a:ext cx="4754747" cy="183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24" y="5553235"/>
            <a:ext cx="26336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авильный пятиугольник 1"/>
          <p:cNvSpPr/>
          <p:nvPr/>
        </p:nvSpPr>
        <p:spPr>
          <a:xfrm rot="2010524">
            <a:off x="369044" y="5552460"/>
            <a:ext cx="480060" cy="286603"/>
          </a:xfrm>
          <a:prstGeom prst="pentagon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790308" y="4905164"/>
            <a:ext cx="2881592" cy="7405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764359" y="3789040"/>
            <a:ext cx="2475493" cy="17913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44208" y="1772816"/>
            <a:ext cx="2450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Организация полетов в </a:t>
            </a:r>
            <a:r>
              <a:rPr lang="ru-RU" dirty="0" smtClean="0"/>
              <a:t>была </a:t>
            </a:r>
            <a:r>
              <a:rPr lang="ru-RU" dirty="0"/>
              <a:t>осложнена постоянно закрытым </a:t>
            </a:r>
            <a:r>
              <a:rPr lang="ru-RU" dirty="0" smtClean="0"/>
              <a:t>ВП в интересах другого пользователя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660068" y="5558224"/>
            <a:ext cx="5136196" cy="1189592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79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655751" y="186424"/>
            <a:ext cx="5832498" cy="59959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/>
              <a:t>Расширение района полетов БВС с учетом возврата </a:t>
            </a:r>
          </a:p>
          <a:p>
            <a:pPr>
              <a:defRPr/>
            </a:pPr>
            <a:r>
              <a:rPr lang="ru-RU" altLang="ru-RU" dirty="0" smtClean="0"/>
              <a:t>на точку старта в случае аварийной ситуации на борту </a:t>
            </a:r>
            <a:endParaRPr lang="ru-RU" altLang="ru-RU" dirty="0"/>
          </a:p>
        </p:txBody>
      </p:sp>
      <p:pic>
        <p:nvPicPr>
          <p:cNvPr id="1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981"/>
            <a:ext cx="1283768" cy="51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5568"/>
            <a:ext cx="935782" cy="77114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0" y="86574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016622"/>
            <a:ext cx="7524328" cy="53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18347</TotalTime>
  <Words>516</Words>
  <Application>Microsoft Office PowerPoint</Application>
  <PresentationFormat>Экран (4:3)</PresentationFormat>
  <Paragraphs>134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IS</cp:lastModifiedBy>
  <cp:revision>698</cp:revision>
  <cp:lastPrinted>2017-05-30T06:33:11Z</cp:lastPrinted>
  <dcterms:created xsi:type="dcterms:W3CDTF">2012-02-29T21:00:48Z</dcterms:created>
  <dcterms:modified xsi:type="dcterms:W3CDTF">2019-08-26T15:21:54Z</dcterms:modified>
</cp:coreProperties>
</file>